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71" r:id="rId9"/>
    <p:sldId id="264" r:id="rId10"/>
    <p:sldId id="263" r:id="rId11"/>
    <p:sldId id="265" r:id="rId12"/>
    <p:sldId id="268" r:id="rId13"/>
    <p:sldId id="266" r:id="rId14"/>
    <p:sldId id="267" r:id="rId15"/>
    <p:sldId id="269" r:id="rId16"/>
    <p:sldId id="270" r:id="rId17"/>
    <p:sldId id="273" r:id="rId18"/>
    <p:sldId id="274" r:id="rId19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>
        <p:scale>
          <a:sx n="100" d="100"/>
          <a:sy n="100" d="100"/>
        </p:scale>
        <p:origin x="10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3524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8D479B-AFEC-9670-EB88-BBDED29B7A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6054D-7ACB-8A9C-70D2-132E360B6F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A774E-6F30-4BB6-B9D8-E2950C0327D8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E6842-BD45-2C60-B5C5-6CAA86A18B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A99CD-FB04-8B19-DE2C-F50F1A31C1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E6435-04BC-4038-869E-E473D20073B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8724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7B2A1-A156-4ED2-AD4D-90D03477DE3F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A6AA5-126B-4EF5-815E-E0E2D95A6D8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430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A6AA5-126B-4EF5-815E-E0E2D95A6D81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4600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A6AA5-126B-4EF5-815E-E0E2D95A6D81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2896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3497F-8D44-CC26-AD10-37E99894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CFE64A-3175-5880-BC5C-21C6F46D6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383009-5F58-F507-EF65-B40013352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08904-F863-E99D-64FD-F73A1CAEDA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A6AA5-126B-4EF5-815E-E0E2D95A6D81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67956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42917-D231-69E3-40B3-5A31456B1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66AA3-C7D1-3426-91C0-0288840F5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ECDBB-86DF-B200-E975-7B668323D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0DC10-DD14-4FAF-A614-9D9AE1EBD2C4}" type="datetime8">
              <a:rPr lang="en-BE" smtClean="0"/>
              <a:t>23/01/2025 22:27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8C029-DBC3-3651-816A-E25EBE936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DD594-87EA-C331-419F-69061677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458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B38A-B32B-CB5E-FAF7-CCEBD742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5904E-EFF9-A59A-B394-333994F43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2A0A7-26B7-105A-0390-56562B0A9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FADD-0361-489A-ABF1-732BBBA797FF}" type="datetime8">
              <a:rPr lang="en-BE" smtClean="0"/>
              <a:t>23/01/2025 22:27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7028D-4F00-18BB-0B0D-6166557E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F3F09-8281-1907-15F8-E33122E8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3870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1980BE-7FFA-55DF-E07F-F04EF6CEA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074D4-C1D9-B700-D064-007DC6FA0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63D7F-88DE-881F-4CB5-102E90318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C4311-3C3B-4EFC-90B3-DFF76C18C9ED}" type="datetime8">
              <a:rPr lang="en-BE" smtClean="0"/>
              <a:t>23/01/2025 22:27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4A7BF-AF9B-7FA6-CAED-F7830B15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71882-FF2B-3430-8150-A9047C50A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495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79A95-DED1-BFDE-2F82-8FAB1EDC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BF0BB-F338-D80F-FDB2-8C2759E4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B60FC-F21E-F8BA-7292-3C9D3959B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190BC-089D-4B56-8437-E43399F2C1F3}" type="datetime8">
              <a:rPr lang="en-BE" smtClean="0"/>
              <a:t>23/01/2025 22:27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E9C2A-0682-D856-7893-814196D6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4655A-D008-99A0-AA62-49ABC5256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4653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2B12-6F62-2F89-155C-4B420599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FAC21-D9FE-B3B6-F538-61CCDBECD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07082F-5027-9C0F-F571-9D285157F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4AFA-3A55-427E-B798-B1E124FB30F8}" type="datetime8">
              <a:rPr lang="en-BE" smtClean="0"/>
              <a:t>23/01/2025 22:27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03D3B-883F-6DDD-6223-D804777C5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B86821-C3C7-51BA-B7AF-1B22C263B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09F0A2A8-970E-44A3-88EF-EFAC9376A105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992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8BDEA-9A0E-55DA-FEE1-8A662B35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EF63-D17B-DF98-204F-C460E1617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508CD-302E-AC22-48D6-9B34496B7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4043D-4F48-6AFE-50A1-8E22243B2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C0DD-EDE3-4515-948D-3CEA5B64CD4D}" type="datetime8">
              <a:rPr lang="en-BE" smtClean="0"/>
              <a:t>23/01/2025 22:27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3F581-421E-7A60-D0BE-E49AD50B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E0281-9135-98E3-9E1C-628DFC19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1580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23B0F-BDB2-B40C-1BA7-798BBC17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5AD29-3A73-4031-5FBD-2F4A80074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480A0-DA29-4041-2DF2-2BD7AED7E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F17CC1-34D1-5B09-92AE-7133E3C8E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22CE3-C77B-A2BB-FD88-9A676DD43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969B3-4AEF-93E3-70A1-2CD4906E8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FE741-F359-4793-A8D4-431A2831F358}" type="datetime8">
              <a:rPr lang="en-BE" smtClean="0"/>
              <a:t>23/01/2025 22:27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19BD7A-E58E-6D77-20A7-62802EA5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AFD6F-5BBE-2D38-CA67-1389DB34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4730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ED89-E2B9-056E-360D-A289D0C5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D9E27-F21D-A2BD-FD0E-851DFEF9B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657A-C36A-4A6D-ABA5-B165F3F118FF}" type="datetime8">
              <a:rPr lang="en-BE" smtClean="0"/>
              <a:t>23/01/2025 22:27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93A7E-C30C-EE1F-4AED-E213FB5F5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E257B-66F0-BF25-B088-2264E48F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1946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992087-6F05-12CC-10B3-096B6046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98C2-0EB8-4840-95A5-C8CD44F9884A}" type="datetime8">
              <a:rPr lang="en-BE" smtClean="0"/>
              <a:t>23/01/2025 22:27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D56530-3DC2-C866-866B-9EBE4151C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9DD1D-4154-997E-5F6F-D5030925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1608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A16A-0C80-79FA-9AA0-FE1328313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C4925-66D2-F9B2-81B2-8E5F4D3B6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6AF73-89D9-8E01-93B3-02BF733AB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863DA-7C63-3D1B-721A-7927ABF0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3F52-F351-4535-8860-1F077D964E44}" type="datetime8">
              <a:rPr lang="en-BE" smtClean="0"/>
              <a:t>23/01/2025 22:27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51CA6-002D-3892-46A7-DB82B9404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0802D-1B84-9E16-951D-D8C52627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98119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2ACF-6AB9-2B1B-A917-930E470F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AB89D4-39D2-6B14-0361-1DE9B4E1A0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1BC70-3F76-6ED9-BBF4-EEE3837A8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C05C4-76D2-86E9-4563-0A38713C6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F484-369A-4530-AC37-809CC7A82A3E}" type="datetime8">
              <a:rPr lang="en-BE" smtClean="0"/>
              <a:t>23/01/2025 22:27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D7290-B52B-F1EE-7EC2-1BF8D1809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4026F-83B7-D67E-CA48-DC6B96BB9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029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ard&#10;&#10;Description automatically generated">
            <a:extLst>
              <a:ext uri="{FF2B5EF4-FFF2-40B4-BE49-F238E27FC236}">
                <a16:creationId xmlns:a16="http://schemas.microsoft.com/office/drawing/2014/main" id="{E1540A83-ABAF-56A1-B91B-A65C4AF065F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5930900"/>
            <a:ext cx="927100" cy="927100"/>
          </a:xfrm>
          <a:prstGeom prst="round1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776A90-B849-7033-453C-7C67C3F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F77D3-EF0F-7BEC-385A-0AB02FCC9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310A6-9533-88FA-338B-377D6B3029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C2FA49-F515-4CC5-AAC7-70C447F54FC4}" type="datetime8">
              <a:rPr lang="en-BE" smtClean="0"/>
              <a:t>23/01/2025 22:27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BAF11-87B9-BD33-CA94-D8D750064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dirty="0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A7DF8-9B2D-8585-A8CC-73FF62921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09F0A2A8-970E-44A3-88EF-EFAC9376A105}" type="slidenum">
              <a:rPr lang="en-BE" smtClean="0"/>
              <a:pPr/>
              <a:t>‹#›</a:t>
            </a:fld>
            <a:endParaRPr lang="en-BE" dirty="0"/>
          </a:p>
        </p:txBody>
      </p:sp>
      <p:pic>
        <p:nvPicPr>
          <p:cNvPr id="8" name="Picture 7" descr="A red laser beam in the dark&#10;&#10;Description automatically generated">
            <a:extLst>
              <a:ext uri="{FF2B5EF4-FFF2-40B4-BE49-F238E27FC236}">
                <a16:creationId xmlns:a16="http://schemas.microsoft.com/office/drawing/2014/main" id="{1FF14FA2-15AC-6830-D3F8-883021C6A35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806" y="0"/>
            <a:ext cx="1681988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2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B1EE-A1BA-0050-6E36-F0C2409FA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/>
          <a:p>
            <a:pPr algn="ctr"/>
            <a:r>
              <a:rPr lang="en-BE" dirty="0">
                <a:latin typeface="Garamond" panose="02020404030301010803" pitchFamily="18" charset="0"/>
                <a:ea typeface="Verdana" panose="020B0604030504040204" pitchFamily="34" charset="0"/>
              </a:rPr>
              <a:t>Implementing</a:t>
            </a:r>
            <a:r>
              <a:rPr lang="en-BE" dirty="0">
                <a:latin typeface="Garamond" panose="02020404030301010803" pitchFamily="18" charset="0"/>
              </a:rPr>
              <a:t> Acceleration </a:t>
            </a:r>
            <a:r>
              <a:rPr lang="en-BE" dirty="0"/>
              <a:t>S</a:t>
            </a:r>
            <a:r>
              <a:rPr lang="en-BE" dirty="0">
                <a:latin typeface="Garamond" panose="02020404030301010803" pitchFamily="18" charset="0"/>
              </a:rPr>
              <a:t>tructures to </a:t>
            </a:r>
            <a:r>
              <a:rPr lang="en-BE" dirty="0"/>
              <a:t>O</a:t>
            </a:r>
            <a:r>
              <a:rPr lang="en-BE" dirty="0">
                <a:latin typeface="Garamond" panose="02020404030301010803" pitchFamily="18" charset="0"/>
              </a:rPr>
              <a:t>ptimize a Sphere </a:t>
            </a:r>
            <a:r>
              <a:rPr lang="en-BE" dirty="0"/>
              <a:t>T</a:t>
            </a:r>
            <a:r>
              <a:rPr lang="en-BE" dirty="0">
                <a:latin typeface="Garamond" panose="02020404030301010803" pitchFamily="18" charset="0"/>
              </a:rPr>
              <a:t>racing Ray Marcher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729EE-9F25-148F-4D15-8F7B64366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n-BE" dirty="0">
                <a:latin typeface="Garamond" panose="02020404030301010803" pitchFamily="18" charset="0"/>
              </a:rPr>
              <a:t>Musschoot Adriaan - GD</a:t>
            </a:r>
          </a:p>
          <a:p>
            <a:pPr algn="ctr"/>
            <a:r>
              <a:rPr lang="en-BE" dirty="0">
                <a:latin typeface="Garamond" panose="02020404030301010803" pitchFamily="18" charset="0"/>
              </a:rPr>
              <a:t>Samyn Koen - Supervisor </a:t>
            </a:r>
          </a:p>
          <a:p>
            <a:pPr algn="ctr"/>
            <a:r>
              <a:rPr lang="en-BE" dirty="0">
                <a:latin typeface="Garamond" panose="02020404030301010803" pitchFamily="18" charset="0"/>
              </a:rPr>
              <a:t>Geeroms Kasper - Coach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E58A73-10D6-F581-3C29-4F2C65F1C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Implementing acceleration structures to optimize a sphere tracing ray marcher - Adriaan Musschoot</a:t>
            </a:r>
            <a:endParaRPr lang="en-BE" dirty="0">
              <a:latin typeface="Garamond" panose="020204040303010108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9828B-085B-545B-E2A6-A6300B1D7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9F0A2A8-970E-44A3-88EF-EFAC9376A105}" type="slidenum">
              <a:rPr lang="en-BE" smtClean="0"/>
              <a:pPr/>
              <a:t>1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02400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4FA40-51CD-FE3A-B4F1-82EAE3828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9A5DCD7-13B2-7A4F-E4A6-6ED41A0A7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681427"/>
              </p:ext>
            </p:extLst>
          </p:nvPr>
        </p:nvGraphicFramePr>
        <p:xfrm>
          <a:off x="838200" y="1915064"/>
          <a:ext cx="10515600" cy="3371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271416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357980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937847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2559271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r>
                        <a:rPr lang="en-BE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Pyramid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 err="1"/>
                        <a:t>Mandelbulb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90639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No early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0.0108ms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0.0132ms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0.0469ms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357284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Sphere early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0.0098ms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0.0143ms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0.0112ms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438236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Box early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dirty="0"/>
                        <a:t>0.0094ms</a:t>
                      </a:r>
                    </a:p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0.0106ms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0.0139ms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3536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40E7279-312F-4EF2-AFBD-9C205B89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Comparison Early Out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3FAABE-BB77-E0D3-AF08-6F8E5D82C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992" y="2030358"/>
            <a:ext cx="957191" cy="1219378"/>
          </a:xfrm>
          <a:prstGeom prst="round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DD9B51-55DD-8012-2014-72E7FF95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968" y="2030358"/>
            <a:ext cx="1099832" cy="1219379"/>
          </a:xfrm>
          <a:prstGeom prst="round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0A843C-5464-C88B-2F85-4FF6DAE7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651" y="2030358"/>
            <a:ext cx="861349" cy="1219379"/>
          </a:xfrm>
          <a:prstGeom prst="round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7787D-D7DF-21C0-FA99-AFC82A6B4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7FDBF-BB8C-E43F-EBEC-BC52FD4B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933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2CAF2-FE1F-5F20-DF80-C901436BF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2288-9BF7-9B3C-CBDB-B85AC35A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BVHTree</a:t>
            </a:r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EB9ED-EB28-2B50-90D7-E21B1F5CB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C86B7-EED5-04AF-B7EF-74FB0CB1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11</a:t>
            </a:fld>
            <a:endParaRPr lang="en-BE"/>
          </a:p>
        </p:txBody>
      </p:sp>
      <p:pic>
        <p:nvPicPr>
          <p:cNvPr id="6" name="Picture 5" descr="A black background with white triangles and blue dots&#10;&#10;Description automatically generated">
            <a:extLst>
              <a:ext uri="{FF2B5EF4-FFF2-40B4-BE49-F238E27FC236}">
                <a16:creationId xmlns:a16="http://schemas.microsoft.com/office/drawing/2014/main" id="{4EEAA056-119C-1035-7FC4-5EBC10F6D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83" y="1472073"/>
            <a:ext cx="4309633" cy="478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6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C15BD-DBD7-34EC-FA1A-3B1832B22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AADA-5145-9877-9110-4F0A9B3F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BVHTree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A19EA-F6E7-C7B4-6842-A6F2103D9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Sphere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71F776-11EC-05B6-5A93-19D58E34E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BE" dirty="0"/>
              <a:t>Box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0956B-9A03-8F20-9303-FDE1BE0C8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28DD1-2CBB-A546-14FC-B427FD3A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12</a:t>
            </a:fld>
            <a:endParaRPr lang="en-BE"/>
          </a:p>
        </p:txBody>
      </p:sp>
      <p:pic>
        <p:nvPicPr>
          <p:cNvPr id="13" name="Content Placeholder 12" descr="A black sphere with colorful shapes&#10;&#10;Description automatically generated">
            <a:extLst>
              <a:ext uri="{FF2B5EF4-FFF2-40B4-BE49-F238E27FC236}">
                <a16:creationId xmlns:a16="http://schemas.microsoft.com/office/drawing/2014/main" id="{9332D72C-6DFA-CAC1-D04D-C0E87F70ED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73" y="2505075"/>
            <a:ext cx="3868817" cy="3684588"/>
          </a:xfrm>
        </p:spPr>
      </p:pic>
      <p:pic>
        <p:nvPicPr>
          <p:cNvPr id="18" name="Content Placeholder 1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D2FCD753-ACEB-4616-4E19-0DFE0A503D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385" y="2505075"/>
            <a:ext cx="3868817" cy="3684588"/>
          </a:xfrm>
        </p:spPr>
      </p:pic>
    </p:spTree>
    <p:extLst>
      <p:ext uri="{BB962C8B-B14F-4D97-AF65-F5344CB8AC3E}">
        <p14:creationId xmlns:p14="http://schemas.microsoft.com/office/powerpoint/2010/main" val="1692100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F09A7-E0B6-E59F-10BC-6205222C8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F71E-7329-84B6-AE40-5B8103A6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5256212" cy="1600200"/>
          </a:xfrm>
        </p:spPr>
        <p:txBody>
          <a:bodyPr/>
          <a:lstStyle/>
          <a:p>
            <a:r>
              <a:rPr lang="en-BE" sz="4400" dirty="0" err="1"/>
              <a:t>BVHTree</a:t>
            </a:r>
            <a:r>
              <a:rPr lang="en-BE" dirty="0"/>
              <a:t> </a:t>
            </a:r>
            <a:br>
              <a:rPr lang="en-BE" dirty="0"/>
            </a:br>
            <a:r>
              <a:rPr lang="en-BE" sz="4400" dirty="0"/>
              <a:t>Construction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4DE98E-29A0-D02A-83C7-C1C9E3E06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For every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Origin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Sphere radius / box extent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Surface area heuristic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Repeated until singular object remains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5BE31-D5F4-166A-6AE6-BF9DD7C98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674DC-4E23-7B6C-703F-D8F32EF46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13</a:t>
            </a:fld>
            <a:endParaRPr lang="en-BE"/>
          </a:p>
        </p:txBody>
      </p:sp>
      <p:pic>
        <p:nvPicPr>
          <p:cNvPr id="5" name="AnimationBVHTree">
            <a:hlinkClick r:id="" action="ppaction://media"/>
            <a:extLst>
              <a:ext uri="{FF2B5EF4-FFF2-40B4-BE49-F238E27FC236}">
                <a16:creationId xmlns:a16="http://schemas.microsoft.com/office/drawing/2014/main" id="{02E73D0B-B2D8-00CB-310D-03269E2FD5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72025" y="599680"/>
            <a:ext cx="5658640" cy="5658640"/>
          </a:xfrm>
          <a:prstGeom prst="roundRect">
            <a:avLst>
              <a:gd name="adj" fmla="val 1534"/>
            </a:avLst>
          </a:prstGeom>
        </p:spPr>
      </p:pic>
    </p:spTree>
    <p:extLst>
      <p:ext uri="{BB962C8B-B14F-4D97-AF65-F5344CB8AC3E}">
        <p14:creationId xmlns:p14="http://schemas.microsoft.com/office/powerpoint/2010/main" val="118908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8FCBB-1D40-78C7-7E70-D908B683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99FB-B03D-4658-EBEE-4866609E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BVHTree</a:t>
            </a:r>
            <a:r>
              <a:rPr lang="en-BE" dirty="0"/>
              <a:t> Usage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F3D565-7834-D5ED-2E9C-6ADCE9585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1382"/>
            <a:ext cx="6125018" cy="4050974"/>
          </a:xfrm>
          <a:prstGeom prst="roundRect">
            <a:avLst>
              <a:gd name="adj" fmla="val 2446"/>
            </a:avLst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D8F947-D65C-23C5-8DE3-1BC9BE33E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BAC599-828F-48B5-86CC-1A25E23A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14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46E360-623F-811B-B4ED-7E36ED3F1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128" y="1238155"/>
            <a:ext cx="4429743" cy="4677428"/>
          </a:xfrm>
          <a:prstGeom prst="roundRect">
            <a:avLst>
              <a:gd name="adj" fmla="val 1185"/>
            </a:avLst>
          </a:prstGeom>
        </p:spPr>
      </p:pic>
    </p:spTree>
    <p:extLst>
      <p:ext uri="{BB962C8B-B14F-4D97-AF65-F5344CB8AC3E}">
        <p14:creationId xmlns:p14="http://schemas.microsoft.com/office/powerpoint/2010/main" val="838732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A0329-BB6E-D1A5-DB64-9B70DDD81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8F96951-2B43-E2AD-094E-0068BB9D4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208766"/>
              </p:ext>
            </p:extLst>
          </p:nvPr>
        </p:nvGraphicFramePr>
        <p:xfrm>
          <a:off x="838200" y="1509623"/>
          <a:ext cx="10515600" cy="3777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271416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357980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937847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2559271"/>
                    </a:ext>
                  </a:extLst>
                </a:gridCol>
              </a:tblGrid>
              <a:tr h="1777041">
                <a:tc>
                  <a:txBody>
                    <a:bodyPr/>
                    <a:lstStyle/>
                    <a:p>
                      <a:r>
                        <a:rPr lang="en-BE" dirty="0"/>
                        <a:t>Scene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90639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No </a:t>
                      </a:r>
                      <a:r>
                        <a:rPr lang="en-BE" dirty="0" err="1"/>
                        <a:t>BVHTree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0.0255ms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0.0963ms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0.2298ms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357284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Sphere </a:t>
                      </a:r>
                      <a:r>
                        <a:rPr lang="en-BE" dirty="0" err="1"/>
                        <a:t>BVHTree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0.0131ms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0.0370ms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0.0648ms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438236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Box </a:t>
                      </a:r>
                      <a:r>
                        <a:rPr lang="en-BE" dirty="0" err="1"/>
                        <a:t>BVHTree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dirty="0"/>
                        <a:t>0.0146ms</a:t>
                      </a:r>
                    </a:p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0.03269ms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0.0429ms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3536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5A858CF-F6F1-6825-0442-6CDA0337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Comparison </a:t>
            </a:r>
            <a:r>
              <a:rPr lang="en-BE" dirty="0" err="1"/>
              <a:t>BVHTree</a:t>
            </a:r>
            <a:endParaRPr lang="en-BE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38877BE-E900-B2B8-F23C-85C94134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820" y="1690687"/>
            <a:ext cx="1566923" cy="1566923"/>
          </a:xfrm>
          <a:prstGeom prst="round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959E557-47CF-8613-2D56-BA486BE12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77" y="1690687"/>
            <a:ext cx="1566923" cy="1566923"/>
          </a:xfrm>
          <a:prstGeom prst="round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710E415-1B2E-7CC7-55A2-E086D5A8E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564" y="1690687"/>
            <a:ext cx="1566923" cy="1566923"/>
          </a:xfrm>
          <a:prstGeom prst="round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60977-9277-DFEA-B986-A3CC1BD31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5F284-D867-6341-13ED-B983B65B2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20116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8505-4AFA-9FFD-3BE0-34B0D188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47FFC-5E4F-DD72-3A08-7490E32CB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Early out </a:t>
            </a:r>
            <a:r>
              <a:rPr lang="en-BE" dirty="0">
                <a:sym typeface="Wingdings" panose="05000000000000000000" pitchFamily="2" charset="2"/>
              </a:rPr>
              <a:t></a:t>
            </a:r>
            <a:r>
              <a:rPr lang="en-BE" dirty="0"/>
              <a:t> object dependent</a:t>
            </a:r>
          </a:p>
          <a:p>
            <a:r>
              <a:rPr lang="en-BE" dirty="0" err="1"/>
              <a:t>BVHTree</a:t>
            </a:r>
            <a:r>
              <a:rPr lang="en-BE" dirty="0"/>
              <a:t> </a:t>
            </a:r>
            <a:r>
              <a:rPr lang="en-BE" dirty="0">
                <a:sym typeface="Wingdings" panose="05000000000000000000" pitchFamily="2" charset="2"/>
              </a:rPr>
              <a:t> always faster even in simple scenes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04BF6-16A7-5ADD-EA4C-59C3C76A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FB46-23EF-B295-448B-79602F20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811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413F-DDAD-3920-094F-7F04CD75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2B218-F3AF-4A20-93C3-BC5A0A154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>
                <a:sym typeface="Wingdings" panose="05000000000000000000" pitchFamily="2" charset="2"/>
              </a:rPr>
              <a:t>Only tested in static scenarios</a:t>
            </a:r>
          </a:p>
          <a:p>
            <a:r>
              <a:rPr lang="en-BE" dirty="0">
                <a:sym typeface="Wingdings" panose="05000000000000000000" pitchFamily="2" charset="2"/>
              </a:rPr>
              <a:t>Construction and approximation once at the start</a:t>
            </a:r>
          </a:p>
          <a:p>
            <a:r>
              <a:rPr lang="en-BE" dirty="0">
                <a:sym typeface="Wingdings" panose="05000000000000000000" pitchFamily="2" charset="2"/>
              </a:rPr>
              <a:t>GPU Implementation</a:t>
            </a:r>
          </a:p>
          <a:p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6254C0-9590-07A4-BA9B-DA29FA8CB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549D2-B431-CC90-E2AC-8ED61FF7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8097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6E98B-21FC-BB0F-F493-597BC159D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F6E9C34-33C2-BC7D-1F09-36097D489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78906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n-BE" dirty="0">
                <a:latin typeface="Garamond" panose="02020404030301010803" pitchFamily="18" charset="0"/>
              </a:rPr>
              <a:t>Musschoot Adriaan - GD</a:t>
            </a:r>
          </a:p>
          <a:p>
            <a:pPr algn="ctr"/>
            <a:r>
              <a:rPr lang="en-BE" dirty="0">
                <a:latin typeface="Garamond" panose="02020404030301010803" pitchFamily="18" charset="0"/>
              </a:rPr>
              <a:t>Samyn Koen - Supervisor </a:t>
            </a:r>
          </a:p>
          <a:p>
            <a:pPr algn="ctr"/>
            <a:r>
              <a:rPr lang="en-BE" dirty="0">
                <a:latin typeface="Garamond" panose="02020404030301010803" pitchFamily="18" charset="0"/>
              </a:rPr>
              <a:t>Geeroms Kasper - Coach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65830-EF3B-7D78-989B-E4BF9333F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Implementing acceleration structures to optimize a sphere tracing ray marcher - Adriaan Musschoot</a:t>
            </a:r>
            <a:endParaRPr lang="en-BE" dirty="0">
              <a:latin typeface="Garamond" panose="020204040303010108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C89FB-2D5B-3629-F783-044440D0F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9F0A2A8-970E-44A3-88EF-EFAC9376A105}" type="slidenum">
              <a:rPr lang="en-BE" smtClean="0"/>
              <a:pPr/>
              <a:t>18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64539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EE68-AEF0-B8D9-08E9-CFA0588F9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sz="4400" dirty="0"/>
              <a:t>Sphere Tracing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C724A-73B1-8A22-4F8D-896CF5EB6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BE" sz="2800" dirty="0"/>
              <a:t>For</a:t>
            </a:r>
            <a:r>
              <a:rPr lang="en-BE" sz="2500" dirty="0"/>
              <a:t> </a:t>
            </a:r>
            <a:r>
              <a:rPr lang="en-BE" sz="2800" dirty="0"/>
              <a:t>each pixel cast ray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BE" sz="2800" dirty="0"/>
              <a:t>March forward along ray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BE" sz="2800" dirty="0"/>
              <a:t>Retrieve the distance value to the scene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BE" sz="2800" dirty="0"/>
              <a:t>Objects represented by SDFs</a:t>
            </a:r>
          </a:p>
        </p:txBody>
      </p:sp>
      <p:pic>
        <p:nvPicPr>
          <p:cNvPr id="2050" name="Picture 2" descr="Raymarching distance fields - reindernijhoff.net">
            <a:extLst>
              <a:ext uri="{FF2B5EF4-FFF2-40B4-BE49-F238E27FC236}">
                <a16:creationId xmlns:a16="http://schemas.microsoft.com/office/drawing/2014/main" id="{23965745-7E42-EE6F-F546-A0141DE6002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r="14381"/>
          <a:stretch>
            <a:fillRect/>
          </a:stretch>
        </p:blipFill>
        <p:spPr bwMode="auto">
          <a:xfrm>
            <a:off x="5183188" y="987425"/>
            <a:ext cx="6172200" cy="4873625"/>
          </a:xfrm>
          <a:prstGeom prst="roundRect">
            <a:avLst>
              <a:gd name="adj" fmla="val 2595"/>
            </a:avLst>
          </a:prstGeom>
          <a:noFill/>
          <a:ln cap="rnd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2241B9-D0EA-E6DB-7050-337A75538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Implementing acceleration structures to optimize a sphere tracing ray marcher - Adriaan Musschoot</a:t>
            </a:r>
            <a:endParaRPr lang="en-BE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28361F-C4D3-DED2-EC7E-FA49A553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158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ED3DB-DB23-1B18-E1B5-0F1C4DE60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C851-7FDC-EBAA-DB8B-E40D64735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sz="4400" dirty="0"/>
              <a:t>SDFs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55C3D-8051-49A4-A217-6ACEAFD61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BE" sz="2800" dirty="0"/>
              <a:t>Not a file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BE" sz="2800" dirty="0"/>
              <a:t>Mathematical formulas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BE" sz="2800" dirty="0"/>
              <a:t>Origin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BE" sz="2800" dirty="0"/>
              <a:t>Small memory footprint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3D6E88-4E65-BAD7-18FA-1CD38DBD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Implementing acceleration structures to optimize a sphere tracing ray marcher - Adriaan Musschoot</a:t>
            </a:r>
            <a:endParaRPr lang="en-BE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96DD60-157F-B896-E9C1-61554CFAD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3</a:t>
            </a:fld>
            <a:endParaRPr lang="en-BE"/>
          </a:p>
        </p:txBody>
      </p:sp>
      <p:pic>
        <p:nvPicPr>
          <p:cNvPr id="10" name="Picture 9" descr="A blue circle with black text and black lines&#10;&#10;Description automatically generated">
            <a:extLst>
              <a:ext uri="{FF2B5EF4-FFF2-40B4-BE49-F238E27FC236}">
                <a16:creationId xmlns:a16="http://schemas.microsoft.com/office/drawing/2014/main" id="{55E07E49-7F53-EAEB-953B-965449F55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1017916"/>
            <a:ext cx="6971228" cy="4515453"/>
          </a:xfrm>
          <a:prstGeom prst="roundRect">
            <a:avLst>
              <a:gd name="adj" fmla="val 2583"/>
            </a:avLst>
          </a:prstGeom>
        </p:spPr>
      </p:pic>
    </p:spTree>
    <p:extLst>
      <p:ext uri="{BB962C8B-B14F-4D97-AF65-F5344CB8AC3E}">
        <p14:creationId xmlns:p14="http://schemas.microsoft.com/office/powerpoint/2010/main" val="1465074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76D8-5508-9D1D-4859-31FCFE626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81EC-E54B-6CD3-D9BA-DE05107A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256212" cy="1600200"/>
          </a:xfrm>
        </p:spPr>
        <p:txBody>
          <a:bodyPr>
            <a:normAutofit/>
          </a:bodyPr>
          <a:lstStyle/>
          <a:p>
            <a:r>
              <a:rPr lang="en-BE" sz="4400" dirty="0"/>
              <a:t>Sphere Tracing Is Slow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C2FD7-EE55-0671-825A-576141E0E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BE" sz="2800" dirty="0"/>
              <a:t>Many steps for each ray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BE" sz="2800" dirty="0"/>
              <a:t>Heavy computations complex shapes</a:t>
            </a:r>
          </a:p>
        </p:txBody>
      </p:sp>
      <p:pic>
        <p:nvPicPr>
          <p:cNvPr id="8" name="Picture Placeholder 7" descr="A close up of a ball&#10;&#10;Description automatically generated">
            <a:extLst>
              <a:ext uri="{FF2B5EF4-FFF2-40B4-BE49-F238E27FC236}">
                <a16:creationId xmlns:a16="http://schemas.microsoft.com/office/drawing/2014/main" id="{F7E225E2-DDC3-3519-3E16-1328452757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3DBF362-F6C8-C37D-7AF4-97CAF54F1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6850EDC-2996-3806-B87C-F6096B9F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500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9CD75-E645-A395-B16D-0B1C33C91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BCB3-4779-AC79-91B6-E3984E17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sz="4400" dirty="0"/>
              <a:t>Acceleration Structures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39D16-8FE2-D896-9B1D-9733D2220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BE" sz="2800" dirty="0"/>
              <a:t>AABB</a:t>
            </a:r>
          </a:p>
        </p:txBody>
      </p:sp>
      <p:pic>
        <p:nvPicPr>
          <p:cNvPr id="27" name="Content Placeholder 26" descr="A blue bunny in a square box&#10;&#10;Description automatically generated">
            <a:extLst>
              <a:ext uri="{FF2B5EF4-FFF2-40B4-BE49-F238E27FC236}">
                <a16:creationId xmlns:a16="http://schemas.microsoft.com/office/drawing/2014/main" id="{72DD1F82-E513-440B-07E1-241357DF99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829" y="2505075"/>
            <a:ext cx="4325703" cy="3244277"/>
          </a:xfrm>
          <a:prstGeom prst="roundRect">
            <a:avLst>
              <a:gd name="adj" fmla="val 3790"/>
            </a:avLst>
          </a:prstGeo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F606114-7445-5AE6-0B95-5C17B82E2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BE" sz="2400" dirty="0" err="1"/>
              <a:t>BVHTree</a:t>
            </a:r>
            <a:endParaRPr lang="en-BE" dirty="0"/>
          </a:p>
        </p:txBody>
      </p:sp>
      <p:pic>
        <p:nvPicPr>
          <p:cNvPr id="30" name="Content Placeholder 29" descr="A white dragon with a green laser&#10;&#10;Description automatically generated">
            <a:extLst>
              <a:ext uri="{FF2B5EF4-FFF2-40B4-BE49-F238E27FC236}">
                <a16:creationId xmlns:a16="http://schemas.microsoft.com/office/drawing/2014/main" id="{53D62C91-9C87-2F0B-B2FC-8CD047396D8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74" y="2628372"/>
            <a:ext cx="5033840" cy="2997681"/>
          </a:xfrm>
          <a:prstGeom prst="roundRect">
            <a:avLst>
              <a:gd name="adj" fmla="val 5444"/>
            </a:avLst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AD480C7-EFC0-F343-2B69-1EA32B0E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8AF4DA-C756-4532-9FFE-5667BD4C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6739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05CAA-54A2-77BA-DC1D-A5DAE8DD5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D5CAC-D18C-5ECC-AD02-94AC51916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Early 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2E6497-2385-6694-16B5-4DBD8F9B2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BE" sz="2800" dirty="0"/>
              <a:t>Sphere</a:t>
            </a:r>
          </a:p>
        </p:txBody>
      </p:sp>
      <p:pic>
        <p:nvPicPr>
          <p:cNvPr id="10" name="Content Placeholder 9" descr="A red number on a black background&#10;&#10;Description automatically generated">
            <a:extLst>
              <a:ext uri="{FF2B5EF4-FFF2-40B4-BE49-F238E27FC236}">
                <a16:creationId xmlns:a16="http://schemas.microsoft.com/office/drawing/2014/main" id="{9720FD0E-5CE7-1751-189A-441984EA26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81" y="2810712"/>
            <a:ext cx="3240000" cy="32400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D7430A-1636-0D0F-8641-4985AE87E1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BE" sz="2800" dirty="0"/>
              <a:t>Box</a:t>
            </a:r>
          </a:p>
        </p:txBody>
      </p:sp>
      <p:pic>
        <p:nvPicPr>
          <p:cNvPr id="15" name="Content Placeholder 14" descr="A red letter o on a black background&#10;&#10;Description automatically generated">
            <a:extLst>
              <a:ext uri="{FF2B5EF4-FFF2-40B4-BE49-F238E27FC236}">
                <a16:creationId xmlns:a16="http://schemas.microsoft.com/office/drawing/2014/main" id="{2CF6961C-8F17-05BF-A5C4-68DFE212263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94" y="2810712"/>
            <a:ext cx="3240000" cy="3240000"/>
          </a:xfr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649E746-4D6C-2763-C285-3F09A670C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9D66362-23E7-7A56-F5F6-50EA0E7A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3256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C4D97-7ADA-50CC-1385-6342C2495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D338-B149-06F4-05F6-2865F348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008257" cy="1600200"/>
          </a:xfrm>
        </p:spPr>
        <p:txBody>
          <a:bodyPr>
            <a:noAutofit/>
          </a:bodyPr>
          <a:lstStyle/>
          <a:p>
            <a:r>
              <a:rPr lang="en-BE" sz="4400" dirty="0"/>
              <a:t>Construction </a:t>
            </a:r>
            <a:br>
              <a:rPr lang="en-BE" sz="4400" dirty="0"/>
            </a:br>
            <a:r>
              <a:rPr lang="en-BE" sz="4400" dirty="0"/>
              <a:t>Early Out Sphere</a:t>
            </a:r>
          </a:p>
        </p:txBody>
      </p:sp>
      <p:pic>
        <p:nvPicPr>
          <p:cNvPr id="16" name="SphereAnimation.mp4">
            <a:hlinkClick r:id="" action="ppaction://media"/>
            <a:extLst>
              <a:ext uri="{FF2B5EF4-FFF2-40B4-BE49-F238E27FC236}">
                <a16:creationId xmlns:a16="http://schemas.microsoft.com/office/drawing/2014/main" id="{0EBE2309-D559-53DA-374A-52E16BC418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2025" y="599680"/>
            <a:ext cx="5658640" cy="5658640"/>
          </a:xfrm>
          <a:prstGeom prst="ellipse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825E3FA-5159-A985-44D5-87AED549A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16C91-AAA3-E72E-BCE4-99CAE43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A8D11-14F9-33DD-40DF-30C580C7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972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C4D97-7ADA-50CC-1385-6342C2495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D338-B149-06F4-05F6-2865F348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sz="4400" dirty="0"/>
              <a:t>Construction </a:t>
            </a:r>
            <a:br>
              <a:rPr lang="en-BE" sz="4400" dirty="0"/>
            </a:br>
            <a:r>
              <a:rPr lang="en-BE" sz="4400" dirty="0"/>
              <a:t>Early Out Box</a:t>
            </a:r>
          </a:p>
        </p:txBody>
      </p:sp>
      <p:pic>
        <p:nvPicPr>
          <p:cNvPr id="17" name="BoxAnimation.mp4">
            <a:hlinkClick r:id="" action="ppaction://media"/>
            <a:extLst>
              <a:ext uri="{FF2B5EF4-FFF2-40B4-BE49-F238E27FC236}">
                <a16:creationId xmlns:a16="http://schemas.microsoft.com/office/drawing/2014/main" id="{F01187EE-242A-0726-3C9A-2E84BC6832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2025" y="599680"/>
            <a:ext cx="5658640" cy="5658640"/>
          </a:xfrm>
          <a:prstGeom prst="roundRect">
            <a:avLst>
              <a:gd name="adj" fmla="val 1124"/>
            </a:avLst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3D93498-07EA-1525-92E7-90B11DAC2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F3A23-8E09-77DF-3164-EAA84075C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19B64-520A-45BE-39A5-E4E1DA3B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2353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9E3B1-B044-0508-C26D-BE21D0DB0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70F7B-B2CD-2543-3CE5-8AA74963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Early Out Usage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C56B6C-DD47-27FA-A825-2BB03B8C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238688"/>
            <a:ext cx="6566552" cy="2380623"/>
          </a:xfrm>
          <a:prstGeom prst="roundRect">
            <a:avLst>
              <a:gd name="adj" fmla="val 4760"/>
            </a:avLst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DA668-4236-2201-608D-795EFCF9B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56A31-7746-4918-FAED-951400479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9</a:t>
            </a:fld>
            <a:endParaRPr lang="en-BE"/>
          </a:p>
        </p:txBody>
      </p:sp>
      <p:pic>
        <p:nvPicPr>
          <p:cNvPr id="8" name="Picture 7" descr="A red number on a black background&#10;&#10;Description automatically generated">
            <a:extLst>
              <a:ext uri="{FF2B5EF4-FFF2-40B4-BE49-F238E27FC236}">
                <a16:creationId xmlns:a16="http://schemas.microsoft.com/office/drawing/2014/main" id="{27A67727-52E2-520F-A7C3-FBFA1D35F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027906"/>
            <a:ext cx="2590800" cy="2590800"/>
          </a:xfrm>
          <a:prstGeom prst="rect">
            <a:avLst/>
          </a:prstGeom>
        </p:spPr>
      </p:pic>
      <p:pic>
        <p:nvPicPr>
          <p:cNvPr id="10" name="Picture 9" descr="A red letter o on a black background&#10;&#10;Description automatically generated">
            <a:extLst>
              <a:ext uri="{FF2B5EF4-FFF2-40B4-BE49-F238E27FC236}">
                <a16:creationId xmlns:a16="http://schemas.microsoft.com/office/drawing/2014/main" id="{F9BE7488-0282-6420-0BFD-EE1451947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975" y="3618706"/>
            <a:ext cx="27146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42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885</TotalTime>
  <Words>459</Words>
  <Application>Microsoft Office PowerPoint</Application>
  <PresentationFormat>Widescreen</PresentationFormat>
  <Paragraphs>120</Paragraphs>
  <Slides>18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Arial</vt:lpstr>
      <vt:lpstr>Garamond</vt:lpstr>
      <vt:lpstr>Wingdings</vt:lpstr>
      <vt:lpstr>Office Theme</vt:lpstr>
      <vt:lpstr>Implementing Acceleration Structures to Optimize a Sphere Tracing Ray Marcher</vt:lpstr>
      <vt:lpstr>Sphere Tracing </vt:lpstr>
      <vt:lpstr>SDFs</vt:lpstr>
      <vt:lpstr>Sphere Tracing Is Slow</vt:lpstr>
      <vt:lpstr>Acceleration Structures</vt:lpstr>
      <vt:lpstr>Early Out</vt:lpstr>
      <vt:lpstr>Construction  Early Out Sphere</vt:lpstr>
      <vt:lpstr>Construction  Early Out Box</vt:lpstr>
      <vt:lpstr>Early Out Usage</vt:lpstr>
      <vt:lpstr>Comparison Early Out</vt:lpstr>
      <vt:lpstr>BVHTree</vt:lpstr>
      <vt:lpstr>BVHTree</vt:lpstr>
      <vt:lpstr>BVHTree  Construction</vt:lpstr>
      <vt:lpstr>BVHTree Usage</vt:lpstr>
      <vt:lpstr>Comparison BVHTree</vt:lpstr>
      <vt:lpstr>Conclusion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Musschoot Adriaan</dc:creator>
  <cp:lastModifiedBy>Musschoot Adriaan</cp:lastModifiedBy>
  <cp:revision>241</cp:revision>
  <dcterms:created xsi:type="dcterms:W3CDTF">2025-01-05T16:33:39Z</dcterms:created>
  <dcterms:modified xsi:type="dcterms:W3CDTF">2025-01-23T22:06:05Z</dcterms:modified>
</cp:coreProperties>
</file>